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1" r:id="rId2"/>
    <p:sldId id="290" r:id="rId3"/>
    <p:sldId id="277" r:id="rId4"/>
    <p:sldId id="330" r:id="rId5"/>
    <p:sldId id="325" r:id="rId6"/>
    <p:sldId id="327" r:id="rId7"/>
    <p:sldId id="319" r:id="rId8"/>
    <p:sldId id="320" r:id="rId9"/>
    <p:sldId id="321" r:id="rId10"/>
    <p:sldId id="322" r:id="rId11"/>
    <p:sldId id="292" r:id="rId12"/>
    <p:sldId id="293" r:id="rId13"/>
    <p:sldId id="312" r:id="rId14"/>
    <p:sldId id="311" r:id="rId15"/>
    <p:sldId id="313" r:id="rId16"/>
    <p:sldId id="331" r:id="rId17"/>
    <p:sldId id="332" r:id="rId18"/>
    <p:sldId id="317" r:id="rId19"/>
    <p:sldId id="318" r:id="rId20"/>
    <p:sldId id="296" r:id="rId21"/>
    <p:sldId id="297" r:id="rId22"/>
    <p:sldId id="298" r:id="rId23"/>
    <p:sldId id="299" r:id="rId24"/>
    <p:sldId id="314" r:id="rId25"/>
    <p:sldId id="315" r:id="rId26"/>
    <p:sldId id="323" r:id="rId27"/>
    <p:sldId id="324" r:id="rId28"/>
    <p:sldId id="300" r:id="rId29"/>
    <p:sldId id="301" r:id="rId30"/>
    <p:sldId id="316" r:id="rId31"/>
    <p:sldId id="302" r:id="rId32"/>
    <p:sldId id="303" r:id="rId33"/>
    <p:sldId id="304" r:id="rId34"/>
    <p:sldId id="305" r:id="rId35"/>
    <p:sldId id="328" r:id="rId36"/>
    <p:sldId id="329" r:id="rId37"/>
    <p:sldId id="308" r:id="rId38"/>
    <p:sldId id="309" r:id="rId39"/>
    <p:sldId id="333" r:id="rId40"/>
    <p:sldId id="334" r:id="rId41"/>
    <p:sldId id="28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los Santos" initials="CR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FCFCF"/>
    <a:srgbClr val="DADADA"/>
    <a:srgbClr val="BD4D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4" autoAdjust="0"/>
    <p:restoredTop sz="83176" autoAdjust="0"/>
  </p:normalViewPr>
  <p:slideViewPr>
    <p:cSldViewPr>
      <p:cViewPr varScale="1">
        <p:scale>
          <a:sx n="110" d="100"/>
          <a:sy n="110" d="100"/>
        </p:scale>
        <p:origin x="-17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2-20T10:27:55.539" idx="1">
    <p:pos x="3935" y="358"/>
    <p:text>Good place to draw the corollary to CSS3 selectors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2-20T10:27:55.539" idx="2">
    <p:pos x="3935" y="358"/>
    <p:text>Good place to draw the corollary to CSS3 selectors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50801-CB4E-4059-8AF2-E1A0A7EC7FF4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7196C-E58C-46F1-9D7F-2346FA7A06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3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10 minutes to this</a:t>
            </a:r>
            <a:r>
              <a:rPr lang="en-US" baseline="0" dirty="0" smtClean="0"/>
              <a:t> topic.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10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40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2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Created</a:t>
            </a:r>
            <a:r>
              <a:rPr lang="en-US" baseline="0" dirty="0" smtClean="0"/>
              <a:t> by John </a:t>
            </a:r>
            <a:r>
              <a:rPr lang="en-US" baseline="0" dirty="0" err="1" smtClean="0"/>
              <a:t>Resig</a:t>
            </a:r>
            <a:r>
              <a:rPr lang="en-US" baseline="0" dirty="0" smtClean="0"/>
              <a:t>, who introduced it to the world at </a:t>
            </a:r>
            <a:r>
              <a:rPr lang="en-US" baseline="0" dirty="0" err="1" smtClean="0"/>
              <a:t>BarCamp</a:t>
            </a:r>
            <a:r>
              <a:rPr lang="en-US" baseline="0" dirty="0" smtClean="0"/>
              <a:t> (an open space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conference) in 2006.  Snot nosed kid who was working at Mozilla at the time, probably not more than 21, 22.  </a:t>
            </a:r>
          </a:p>
          <a:p>
            <a:r>
              <a:rPr lang="en-US" baseline="0" dirty="0" smtClean="0"/>
              <a:t>Talk about CSS Selectors &amp; IDs, types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9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service calls on this one.  Jump out to an example.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jqueryui.com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jquerymobile.com</a:t>
            </a:r>
            <a:r>
              <a:rPr lang="en-US" dirty="0" smtClean="0"/>
              <a:t>/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99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</a:t>
            </a:r>
            <a:r>
              <a:rPr lang="en-US" baseline="0" dirty="0" smtClean="0"/>
              <a:t> out here to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95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</a:t>
            </a:r>
            <a:r>
              <a:rPr lang="en-US" baseline="0" dirty="0" smtClean="0"/>
              <a:t> out here to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95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</a:t>
            </a:r>
            <a:r>
              <a:rPr lang="en-US" baseline="0" dirty="0" smtClean="0"/>
              <a:t> out here to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95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</a:t>
            </a:r>
            <a:r>
              <a:rPr lang="en-US" baseline="0" dirty="0" smtClean="0"/>
              <a:t> out here to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9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</a:t>
            </a:r>
            <a:r>
              <a:rPr lang="en-US" baseline="0" dirty="0" smtClean="0"/>
              <a:t> out here to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95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10 minutes to talking about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83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how it comes with backbone out of the box.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0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71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most malleable of the three to be covered.  Will talk</a:t>
            </a:r>
            <a:r>
              <a:rPr lang="en-US" baseline="0" dirty="0" smtClean="0"/>
              <a:t> more about that later.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14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most malleable of the three to be covered.  Will talk</a:t>
            </a:r>
            <a:r>
              <a:rPr lang="en-US" baseline="0" dirty="0" smtClean="0"/>
              <a:t> more about that later.</a:t>
            </a:r>
          </a:p>
          <a:p>
            <a:endParaRPr lang="en-US" baseline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14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Jump out to show examples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Scavhn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14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70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28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Break</a:t>
            </a:r>
            <a:r>
              <a:rPr lang="en-US" baseline="0" dirty="0" smtClean="0"/>
              <a:t>out here to show some examples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6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20 minutes to talking about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31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48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48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30 minutes to talking about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Talk</a:t>
            </a:r>
            <a:r>
              <a:rPr lang="en-US" baseline="0" dirty="0" smtClean="0"/>
              <a:t> about the responsive web extension for Safari, have folks install it, show it </a:t>
            </a:r>
            <a:r>
              <a:rPr lang="en-US" baseline="0" smtClean="0"/>
              <a:t>to them.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0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9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Bust out at this point to show some things</a:t>
            </a:r>
            <a:r>
              <a:rPr lang="en-US" baseline="0" dirty="0" smtClean="0"/>
              <a:t> it can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77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30 minutes to talking</a:t>
            </a:r>
            <a:r>
              <a:rPr lang="en-US" baseline="0" dirty="0" smtClean="0"/>
              <a:t> about </a:t>
            </a:r>
            <a:r>
              <a:rPr lang="en-US" dirty="0" smtClean="0"/>
              <a:t>this</a:t>
            </a:r>
            <a:r>
              <a:rPr lang="en-US" baseline="0" dirty="0" smtClean="0"/>
              <a:t> topic.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9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50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70 minutes to this</a:t>
            </a:r>
            <a:r>
              <a:rPr lang="en-US" baseline="0" dirty="0" smtClean="0"/>
              <a:t> topic.  Figure 35-40 min for this, then cover </a:t>
            </a:r>
            <a:r>
              <a:rPr lang="en-US" baseline="0" dirty="0" err="1" smtClean="0"/>
              <a:t>javascript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856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Crack open</a:t>
            </a:r>
            <a:r>
              <a:rPr lang="en-US" baseline="0" dirty="0" smtClean="0"/>
              <a:t> VS2012 and </a:t>
            </a:r>
            <a:r>
              <a:rPr lang="en-US" baseline="0" dirty="0" err="1" smtClean="0"/>
              <a:t>AppCode</a:t>
            </a:r>
            <a:r>
              <a:rPr lang="en-US" baseline="0" dirty="0" smtClean="0"/>
              <a:t> to show some stuff off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85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</a:t>
            </a:r>
            <a:r>
              <a:rPr lang="en-US" baseline="0" dirty="0" smtClean="0"/>
              <a:t> 4 hours to doing this.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87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POST</a:t>
            </a:r>
            <a:r>
              <a:rPr lang="en-US" baseline="0" smtClean="0"/>
              <a:t> DIAGRAM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35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7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30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8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r>
              <a:rPr lang="en-US" baseline="0" dirty="0" smtClean="0"/>
              <a:t> purpose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assigned 30 minutes to this</a:t>
            </a:r>
            <a:r>
              <a:rPr lang="en-US" baseline="0" dirty="0" smtClean="0"/>
              <a:t> topic.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6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r>
              <a:rPr lang="en-US" baseline="0" dirty="0" smtClean="0"/>
              <a:t> language, not a structural language</a:t>
            </a:r>
          </a:p>
          <a:p>
            <a:r>
              <a:rPr lang="en-US" baseline="0" dirty="0" smtClean="0"/>
              <a:t>Jump out to script tag example in markup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37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r>
              <a:rPr lang="en-US" baseline="0" dirty="0" smtClean="0"/>
              <a:t> language, not a structural language</a:t>
            </a:r>
          </a:p>
          <a:p>
            <a:r>
              <a:rPr lang="en-US" baseline="0" dirty="0" smtClean="0"/>
              <a:t>Jump out to script tag example in markup</a:t>
            </a:r>
          </a:p>
          <a:p>
            <a:endParaRPr lang="en-US" baseline="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37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r>
              <a:rPr lang="en-US" baseline="0" dirty="0" smtClean="0"/>
              <a:t> language, not a structural language</a:t>
            </a:r>
          </a:p>
          <a:p>
            <a:r>
              <a:rPr lang="en-US" baseline="0" dirty="0" smtClean="0"/>
              <a:t>Jump out to script tag example in markup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Find prototype thing you did in DAS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get the two collision question: </a:t>
            </a:r>
          </a:p>
          <a:p>
            <a:r>
              <a:rPr lang="en-US" baseline="0" dirty="0" err="1" smtClean="0"/>
              <a:t>bar.two</a:t>
            </a:r>
            <a:r>
              <a:rPr lang="en-US" baseline="0" dirty="0" smtClean="0"/>
              <a:t> will be “two” – “two” wins.  There is no name collision.  Proto appends foo to the end, so there is foo’s .two and bar’s .two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get to foo’s .two after </a:t>
            </a:r>
            <a:r>
              <a:rPr lang="en-US" baseline="0" dirty="0" err="1" smtClean="0"/>
              <a:t>bar.__proto</a:t>
            </a:r>
            <a:r>
              <a:rPr lang="en-US" baseline="0" dirty="0" smtClean="0"/>
              <a:t>__ = foo;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bar.__proto__.</a:t>
            </a:r>
            <a:r>
              <a:rPr lang="en-US" baseline="0" dirty="0" err="1" smtClean="0"/>
              <a:t>foo.two</a:t>
            </a:r>
            <a:r>
              <a:rPr lang="en-US" baseline="0" smtClean="0"/>
              <a:t> will be “2”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EX NIHILO – “out of nothing”</a:t>
            </a:r>
          </a:p>
          <a:p>
            <a:endParaRPr lang="en-US" baseline="0" dirty="0" smtClean="0"/>
          </a:p>
          <a:p>
            <a:r>
              <a:rPr lang="en-US" dirty="0" smtClean="0"/>
              <a:t>1.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"ex nihilo" object creation using the literal 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object notation {}.</a:t>
            </a:r>
          </a:p>
          <a:p>
            <a:endParaRPr lang="en-US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// Another "ex nihilo" object.</a:t>
            </a:r>
          </a:p>
          <a:p>
            <a:endParaRPr lang="en-US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// Gecko and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Webkit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JavaScript engines can directly 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manipulate the internal prototype link.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For the sake of simplicity, let us pretend 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that the following line works regardless of the 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engine used:</a:t>
            </a:r>
          </a:p>
          <a:p>
            <a:endParaRPr lang="en-US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7196C-E58C-46F1-9D7F-2346FA7A069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37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venir Book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910794"/>
            <a:ext cx="762000" cy="10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8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99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37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2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7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1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3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28ECA1A-C308-4891-A175-5BF92788536D}" type="datetimeFigureOut">
              <a:rPr lang="en-US" smtClean="0"/>
              <a:t>1/2/14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F4ED68-3FFA-4441-BFED-BE3BEC5148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1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2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rgbClr val="BD4D3B"/>
          </a:solidFill>
          <a:latin typeface="Avenir Book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•"/>
        <a:defRPr sz="3200" kern="1200">
          <a:solidFill>
            <a:schemeClr val="tx1"/>
          </a:solidFill>
          <a:latin typeface="Avenir Heavy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–"/>
        <a:defRPr sz="2800" b="0" kern="1200">
          <a:solidFill>
            <a:schemeClr val="tx1"/>
          </a:solidFill>
          <a:latin typeface="Avenir Heavy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•"/>
        <a:defRPr sz="24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–"/>
        <a:defRPr sz="20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D4D3B"/>
        </a:buClr>
        <a:buFont typeface="Arial" pitchFamily="34" charset="0"/>
        <a:buChar char="»"/>
        <a:defRPr sz="2000" kern="1200">
          <a:solidFill>
            <a:schemeClr val="tx1"/>
          </a:solidFill>
          <a:latin typeface="Avenir Book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earn.jquery.com/using-jquery-cor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net.tutsplus.com/tutorials/javascript-ajax/how-to-build-your-own-custom-jquery/" TargetMode="External"/><Relationship Id="rId4" Type="http://schemas.openxmlformats.org/officeDocument/2006/relationships/hyperlink" Target="http://zeptoj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minifiedj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embeddedjs.co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Responsive enterprise mobile development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2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Prototype-based programming</a:t>
            </a:r>
          </a:p>
          <a:p>
            <a:endParaRPr lang="en-US" sz="2800" dirty="0" smtClean="0">
              <a:latin typeface="Avenir Heavy"/>
              <a:cs typeface="Avenir Heavy"/>
            </a:endParaRPr>
          </a:p>
          <a:p>
            <a:pPr marL="0" indent="0">
              <a:buNone/>
            </a:pPr>
            <a:r>
              <a:rPr lang="en-US" sz="2400" b="1" dirty="0" err="1">
                <a:latin typeface="Courier New"/>
                <a:cs typeface="Courier New"/>
              </a:rPr>
              <a:t>var</a:t>
            </a:r>
            <a:r>
              <a:rPr lang="en-US" sz="2400" dirty="0">
                <a:latin typeface="Courier New"/>
                <a:cs typeface="Courier New"/>
              </a:rPr>
              <a:t> foo = {name: "foo", one: 1, two: 2}</a:t>
            </a:r>
            <a:r>
              <a:rPr lang="en-US" sz="24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1" dirty="0" err="1">
                <a:latin typeface="Courier New"/>
                <a:cs typeface="Courier New"/>
              </a:rPr>
              <a:t>var</a:t>
            </a:r>
            <a:r>
              <a:rPr lang="en-US" sz="2400" dirty="0">
                <a:latin typeface="Courier New"/>
                <a:cs typeface="Courier New"/>
              </a:rPr>
              <a:t> bar = {two: "two", three: 3}</a:t>
            </a:r>
            <a:r>
              <a:rPr lang="en-US" sz="24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bar.__proto</a:t>
            </a:r>
            <a:r>
              <a:rPr lang="en-US" sz="2400" dirty="0">
                <a:latin typeface="Courier New"/>
                <a:cs typeface="Courier New"/>
              </a:rPr>
              <a:t>__ = foo</a:t>
            </a:r>
            <a:r>
              <a:rPr lang="en-US" sz="24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2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bar.one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/>
                <a:cs typeface="Courier New"/>
              </a:rPr>
              <a:t>// Resolves to 1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bar.three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i="1" dirty="0">
                <a:solidFill>
                  <a:srgbClr val="595959"/>
                </a:solidFill>
                <a:latin typeface="Courier New"/>
                <a:cs typeface="Courier New"/>
              </a:rPr>
              <a:t>// Resolves to 3</a:t>
            </a:r>
            <a:r>
              <a:rPr lang="en-US" sz="2400" i="1" dirty="0" smtClean="0">
                <a:solidFill>
                  <a:srgbClr val="595959"/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bar.two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i="1" dirty="0">
                <a:solidFill>
                  <a:srgbClr val="595959"/>
                </a:solidFill>
                <a:latin typeface="Courier New"/>
                <a:cs typeface="Courier New"/>
              </a:rPr>
              <a:t>// </a:t>
            </a:r>
            <a:r>
              <a:rPr lang="en-US" sz="2400" i="1" dirty="0" smtClean="0">
                <a:solidFill>
                  <a:srgbClr val="595959"/>
                </a:solidFill>
                <a:latin typeface="Courier New"/>
                <a:cs typeface="Courier New"/>
              </a:rPr>
              <a:t>STILL resolves to 2.</a:t>
            </a:r>
          </a:p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bar</a:t>
            </a:r>
            <a:r>
              <a:rPr lang="en-US" sz="2400" dirty="0" err="1" smtClean="0">
                <a:latin typeface="Courier New"/>
                <a:cs typeface="Courier New"/>
              </a:rPr>
              <a:t>.__proto__.two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i="1" dirty="0">
                <a:solidFill>
                  <a:srgbClr val="595959"/>
                </a:solidFill>
                <a:latin typeface="Courier New"/>
                <a:cs typeface="Courier New"/>
              </a:rPr>
              <a:t>// Resolves to </a:t>
            </a:r>
            <a:r>
              <a:rPr lang="en-US" sz="2400" i="1" dirty="0" smtClean="0">
                <a:solidFill>
                  <a:srgbClr val="595959"/>
                </a:solidFill>
                <a:latin typeface="Courier New"/>
                <a:cs typeface="Courier New"/>
              </a:rPr>
              <a:t>“two”.</a:t>
            </a:r>
            <a:endParaRPr lang="en-US" sz="2400" i="1" dirty="0">
              <a:solidFill>
                <a:srgbClr val="5959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 dirty="0">
              <a:solidFill>
                <a:srgbClr val="5959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4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5371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pic>
        <p:nvPicPr>
          <p:cNvPr id="3" name="Picture 2" descr="jquer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09600"/>
            <a:ext cx="1676400" cy="1587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81000" y="2895600"/>
            <a:ext cx="75438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$. + $.() = $$$</a:t>
            </a:r>
            <a:endParaRPr lang="en-US" sz="8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80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It’s simple.  </a:t>
            </a:r>
          </a:p>
          <a:p>
            <a:r>
              <a:rPr lang="en-US" dirty="0" smtClean="0"/>
              <a:t>The DOM is the database, XML doc…</a:t>
            </a:r>
          </a:p>
          <a:p>
            <a:r>
              <a:rPr lang="en-US" dirty="0" smtClean="0"/>
              <a:t>The $ is the SQL, the </a:t>
            </a:r>
            <a:r>
              <a:rPr lang="en-US" dirty="0" err="1" smtClean="0"/>
              <a:t>Xpath</a:t>
            </a:r>
            <a:endParaRPr lang="en-US" dirty="0"/>
          </a:p>
          <a:p>
            <a:r>
              <a:rPr lang="en-US" dirty="0"/>
              <a:t>Uses CSS Selectors to filter to the “fields” you want to “SELECT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When you find what you seek, you apply some magic – DOM/CSS manipulation, animation,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1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$.AJAX.</a:t>
            </a:r>
          </a:p>
          <a:p>
            <a:r>
              <a:rPr lang="en-US" dirty="0" smtClean="0"/>
              <a:t>It’s UI.</a:t>
            </a:r>
          </a:p>
          <a:p>
            <a:r>
              <a:rPr lang="en-US" dirty="0" smtClean="0"/>
              <a:t>It’s mobile.</a:t>
            </a:r>
          </a:p>
        </p:txBody>
      </p:sp>
    </p:spTree>
    <p:extLst>
      <p:ext uri="{BB962C8B-B14F-4D97-AF65-F5344CB8AC3E}">
        <p14:creationId xmlns:p14="http://schemas.microsoft.com/office/powerpoint/2010/main" val="95391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resources and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here: </a:t>
            </a:r>
          </a:p>
          <a:p>
            <a:r>
              <a:rPr lang="en-US" dirty="0">
                <a:hlinkClick r:id="rId2"/>
              </a:rPr>
              <a:t>http://learn.jquery.com/using-jquery-core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14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resources and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find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&lt;div class=“hello”&gt;content&lt;/div&gt;</a:t>
            </a:r>
          </a:p>
          <a:p>
            <a:pPr marL="400050" lvl="1" indent="0">
              <a:buNone/>
            </a:pPr>
            <a:r>
              <a:rPr lang="en-US" dirty="0"/>
              <a:t>Do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$(‘.hello’)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To find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&lt;div </a:t>
            </a:r>
            <a:r>
              <a:rPr lang="en-US" dirty="0" smtClean="0">
                <a:latin typeface="Courier"/>
                <a:cs typeface="Courier"/>
              </a:rPr>
              <a:t>id=</a:t>
            </a:r>
            <a:r>
              <a:rPr lang="en-US" dirty="0">
                <a:latin typeface="Courier"/>
                <a:cs typeface="Courier"/>
              </a:rPr>
              <a:t>“hello”&gt;content&lt;/div&gt;</a:t>
            </a:r>
          </a:p>
          <a:p>
            <a:pPr marL="400050" lvl="1" indent="0">
              <a:buNone/>
            </a:pPr>
            <a:r>
              <a:rPr lang="en-US" dirty="0"/>
              <a:t>Do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$(</a:t>
            </a:r>
            <a:r>
              <a:rPr lang="en-US" dirty="0" smtClean="0">
                <a:latin typeface="Courier"/>
                <a:cs typeface="Courier"/>
              </a:rPr>
              <a:t>‘#hello</a:t>
            </a:r>
            <a:r>
              <a:rPr lang="en-US" dirty="0">
                <a:latin typeface="Courier"/>
                <a:cs typeface="Courier"/>
              </a:rPr>
              <a:t>’)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65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with css3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To </a:t>
            </a:r>
            <a:r>
              <a:rPr lang="en-US" dirty="0" smtClean="0"/>
              <a:t>find any </a:t>
            </a:r>
            <a:r>
              <a:rPr lang="en-US" dirty="0" smtClean="0"/>
              <a:t>div elements </a:t>
            </a:r>
            <a:r>
              <a:rPr lang="en-US" dirty="0" smtClean="0"/>
              <a:t>with “highlighted” in the CSS class name</a:t>
            </a:r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&lt;div class=“</a:t>
            </a:r>
            <a:r>
              <a:rPr lang="en-US" dirty="0" smtClean="0">
                <a:latin typeface="Courier"/>
                <a:cs typeface="Courier"/>
              </a:rPr>
              <a:t>hello-one-highlighted”&gt;</a:t>
            </a:r>
          </a:p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	content</a:t>
            </a:r>
          </a:p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&lt;</a:t>
            </a:r>
            <a:r>
              <a:rPr lang="en-US" dirty="0">
                <a:latin typeface="Courier"/>
                <a:cs typeface="Courier"/>
              </a:rPr>
              <a:t>/div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&lt;div class=“hello</a:t>
            </a:r>
            <a:r>
              <a:rPr lang="en-US" dirty="0" smtClean="0">
                <a:latin typeface="Courier"/>
                <a:cs typeface="Courier"/>
              </a:rPr>
              <a:t>-two-</a:t>
            </a:r>
            <a:r>
              <a:rPr lang="en-US" dirty="0">
                <a:latin typeface="Courier"/>
                <a:cs typeface="Courier"/>
              </a:rPr>
              <a:t>highlighted”&gt;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	content</a:t>
            </a: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&lt;/div</a:t>
            </a:r>
            <a:r>
              <a:rPr lang="en-US" dirty="0" smtClean="0">
                <a:latin typeface="Courier"/>
                <a:cs typeface="Courier"/>
              </a:rPr>
              <a:t>&gt;</a:t>
            </a:r>
            <a:endParaRPr lang="en-US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Do</a:t>
            </a:r>
            <a:endParaRPr lang="en-US" dirty="0"/>
          </a:p>
          <a:p>
            <a:pPr marL="400050" lvl="1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$</a:t>
            </a:r>
            <a:r>
              <a:rPr lang="en-US" dirty="0">
                <a:latin typeface="Courier"/>
                <a:cs typeface="Courier"/>
              </a:rPr>
              <a:t>('div[class$=\'highlighted\']'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Is </a:t>
            </a:r>
            <a:r>
              <a:rPr lang="en-US" dirty="0" err="1" smtClean="0"/>
              <a:t>sorta</a:t>
            </a:r>
            <a:r>
              <a:rPr lang="en-US" dirty="0" smtClean="0"/>
              <a:t> like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SELECT div FROM </a:t>
            </a:r>
            <a:r>
              <a:rPr lang="en-US" dirty="0" err="1" smtClean="0">
                <a:latin typeface="Courier"/>
                <a:cs typeface="Courier"/>
              </a:rPr>
              <a:t>index.html</a:t>
            </a:r>
            <a:r>
              <a:rPr lang="en-US" dirty="0" smtClean="0">
                <a:latin typeface="Courier"/>
                <a:cs typeface="Courier"/>
              </a:rPr>
              <a:t> WHERE class LIKE ‘*highlighted’</a:t>
            </a:r>
            <a:endParaRPr lang="en-US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dirty="0" smtClean="0"/>
              <a:t>And</a:t>
            </a:r>
            <a:endParaRPr lang="en-US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$('div[</a:t>
            </a:r>
            <a:r>
              <a:rPr lang="en-US" dirty="0" smtClean="0">
                <a:latin typeface="Courier"/>
                <a:cs typeface="Courier"/>
              </a:rPr>
              <a:t>class*=</a:t>
            </a:r>
            <a:r>
              <a:rPr lang="en-US" dirty="0">
                <a:latin typeface="Courier"/>
                <a:cs typeface="Courier"/>
              </a:rPr>
              <a:t>\'highlighted\']'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Is </a:t>
            </a:r>
            <a:r>
              <a:rPr lang="en-US" dirty="0" err="1"/>
              <a:t>sorta</a:t>
            </a:r>
            <a:r>
              <a:rPr lang="en-US" dirty="0"/>
              <a:t> like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SELECT div FROM </a:t>
            </a:r>
            <a:r>
              <a:rPr lang="en-US" dirty="0" err="1">
                <a:latin typeface="Courier"/>
                <a:cs typeface="Courier"/>
              </a:rPr>
              <a:t>index.html</a:t>
            </a:r>
            <a:r>
              <a:rPr lang="en-US" dirty="0">
                <a:latin typeface="Courier"/>
                <a:cs typeface="Courier"/>
              </a:rPr>
              <a:t> WHERE class LIKE ‘*</a:t>
            </a:r>
            <a:r>
              <a:rPr lang="en-US" dirty="0" smtClean="0">
                <a:latin typeface="Courier"/>
                <a:cs typeface="Courier"/>
              </a:rPr>
              <a:t>highlighted*’</a:t>
            </a:r>
            <a:endParaRPr lang="en-US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5196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with css3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</a:t>
            </a:r>
            <a:r>
              <a:rPr lang="en-US" dirty="0" smtClean="0"/>
              <a:t>find the first list element in an unordered list</a:t>
            </a:r>
            <a:endParaRPr lang="en-US" dirty="0"/>
          </a:p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&lt;</a:t>
            </a:r>
            <a:r>
              <a:rPr lang="en-US" dirty="0" err="1" smtClean="0">
                <a:latin typeface="Courier"/>
                <a:cs typeface="Courier"/>
              </a:rPr>
              <a:t>ul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pPr marL="800100" lvl="2" indent="0">
              <a:buNone/>
            </a:pPr>
            <a:r>
              <a:rPr lang="en-US" dirty="0" smtClean="0">
                <a:latin typeface="Courier"/>
                <a:cs typeface="Courier"/>
              </a:rPr>
              <a:t>&lt;li&gt;content1&lt;/li&gt;</a:t>
            </a:r>
          </a:p>
          <a:p>
            <a:pPr marL="800100" lvl="2" indent="0">
              <a:buNone/>
            </a:pPr>
            <a:r>
              <a:rPr lang="en-US" dirty="0">
                <a:latin typeface="Courier"/>
                <a:cs typeface="Courier"/>
              </a:rPr>
              <a:t>&lt;li&gt;</a:t>
            </a:r>
            <a:r>
              <a:rPr lang="en-US" dirty="0" smtClean="0">
                <a:latin typeface="Courier"/>
                <a:cs typeface="Courier"/>
              </a:rPr>
              <a:t>content2&lt;</a:t>
            </a:r>
            <a:r>
              <a:rPr lang="en-US" dirty="0">
                <a:latin typeface="Courier"/>
                <a:cs typeface="Courier"/>
              </a:rPr>
              <a:t>/li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&lt;/</a:t>
            </a:r>
            <a:r>
              <a:rPr lang="en-US" dirty="0" err="1" smtClean="0">
                <a:latin typeface="Courier"/>
                <a:cs typeface="Courier"/>
              </a:rPr>
              <a:t>ul</a:t>
            </a:r>
            <a:r>
              <a:rPr lang="en-US" dirty="0" smtClean="0">
                <a:latin typeface="Courier"/>
                <a:cs typeface="Courier"/>
              </a:rPr>
              <a:t>&gt;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Do</a:t>
            </a:r>
            <a:endParaRPr lang="en-US" dirty="0"/>
          </a:p>
          <a:p>
            <a:pPr marL="400050" lvl="1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dirty="0">
                <a:latin typeface="Courier"/>
                <a:cs typeface="Courier"/>
              </a:rPr>
              <a:t>$('</a:t>
            </a:r>
            <a:r>
              <a:rPr lang="en-US" dirty="0" err="1">
                <a:latin typeface="Courier"/>
                <a:cs typeface="Courier"/>
              </a:rPr>
              <a:t>ul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li:first-of-type</a:t>
            </a:r>
            <a:r>
              <a:rPr lang="en-US" dirty="0">
                <a:latin typeface="Courier"/>
                <a:cs typeface="Courier"/>
              </a:rPr>
              <a:t>'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Is </a:t>
            </a:r>
            <a:r>
              <a:rPr lang="en-US" dirty="0" err="1" smtClean="0"/>
              <a:t>sorta</a:t>
            </a:r>
            <a:r>
              <a:rPr lang="en-US" dirty="0" smtClean="0"/>
              <a:t> like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 smtClean="0">
                <a:latin typeface="Courier"/>
                <a:cs typeface="Courier"/>
              </a:rPr>
              <a:t>SELECT TOP 1 </a:t>
            </a:r>
            <a:r>
              <a:rPr lang="en-US" dirty="0" err="1" smtClean="0">
                <a:latin typeface="Courier"/>
                <a:cs typeface="Courier"/>
              </a:rPr>
              <a:t>ul</a:t>
            </a:r>
            <a:r>
              <a:rPr lang="en-US" dirty="0" smtClean="0">
                <a:latin typeface="Courier"/>
                <a:cs typeface="Courier"/>
              </a:rPr>
              <a:t> li (list element in any unordered list) FROM </a:t>
            </a:r>
            <a:r>
              <a:rPr lang="en-US" dirty="0" err="1" smtClean="0">
                <a:latin typeface="Courier"/>
                <a:cs typeface="Courier"/>
              </a:rPr>
              <a:t>index.html</a:t>
            </a:r>
            <a:endParaRPr lang="en-US" dirty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40005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04454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jQuery</a:t>
            </a:r>
            <a:r>
              <a:rPr lang="en-US" dirty="0" smtClean="0"/>
              <a:t> payload too big and bloated?  Roll your own </a:t>
            </a:r>
            <a:r>
              <a:rPr lang="en-US" dirty="0" err="1" smtClean="0"/>
              <a:t>distro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http://net.tutsplus.com/tutorials/javascript-ajax/how-to-build-your-own-custom-jquery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dirty="0" err="1" smtClean="0"/>
              <a:t>ZeptoJS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http://zeptojs.com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 </a:t>
            </a:r>
            <a:r>
              <a:rPr lang="en-US" dirty="0" err="1" smtClean="0"/>
              <a:t>jQuery</a:t>
            </a:r>
            <a:r>
              <a:rPr lang="en-US" dirty="0" smtClean="0"/>
              <a:t>, but </a:t>
            </a:r>
            <a:r>
              <a:rPr lang="en-US" dirty="0" err="1" smtClean="0"/>
              <a:t>jQuery</a:t>
            </a:r>
            <a:r>
              <a:rPr lang="en-US" dirty="0" smtClean="0"/>
              <a:t>-like</a:t>
            </a:r>
          </a:p>
          <a:p>
            <a:pPr lvl="1"/>
            <a:r>
              <a:rPr lang="en-US" dirty="0" smtClean="0"/>
              <a:t>Mature, big community support, well maintained</a:t>
            </a:r>
          </a:p>
          <a:p>
            <a:pPr lvl="1"/>
            <a:r>
              <a:rPr lang="en-US" dirty="0" smtClean="0"/>
              <a:t>9.7k minified, configurable to be even smaller</a:t>
            </a:r>
          </a:p>
          <a:p>
            <a:pPr lvl="1"/>
            <a:r>
              <a:rPr lang="en-US" dirty="0" smtClean="0"/>
              <a:t>Touch/swipe support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8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MinifiedJS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http://minifiedjs.com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Weighs in at 4k (IE support disabled) </a:t>
            </a:r>
          </a:p>
          <a:p>
            <a:pPr lvl="1"/>
            <a:r>
              <a:rPr lang="en-US" dirty="0" smtClean="0"/>
              <a:t>Matches </a:t>
            </a:r>
            <a:r>
              <a:rPr lang="en-US" dirty="0" err="1" smtClean="0"/>
              <a:t>ZeptoJS</a:t>
            </a:r>
            <a:r>
              <a:rPr lang="en-US" dirty="0" smtClean="0"/>
              <a:t> features set, except for array helpers, touch/swipe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1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1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EJS templates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0" y="1009233"/>
            <a:ext cx="632460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&lt;% … %&gt;</a:t>
            </a:r>
          </a:p>
          <a:p>
            <a:pPr algn="ctr"/>
            <a:r>
              <a:rPr lang="en-US" sz="8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&lt;%= … %&gt;</a:t>
            </a:r>
            <a:endParaRPr lang="en-US" sz="8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85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Ejs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EJS == Embedded JavaScript</a:t>
            </a:r>
          </a:p>
          <a:p>
            <a:r>
              <a:rPr lang="en-US" dirty="0" smtClean="0"/>
              <a:t>Think ASP.NET server tags.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embeddedjs.com</a:t>
            </a:r>
            <a:endParaRPr lang="en-US" dirty="0" smtClean="0"/>
          </a:p>
          <a:p>
            <a:r>
              <a:rPr lang="en-US" dirty="0" smtClean="0"/>
              <a:t>One template engine among many:</a:t>
            </a:r>
          </a:p>
          <a:p>
            <a:pPr lvl="1"/>
            <a:r>
              <a:rPr lang="en-US" dirty="0" smtClean="0"/>
              <a:t>Mustache (similar to Angular templates)</a:t>
            </a:r>
          </a:p>
          <a:p>
            <a:pPr lvl="1"/>
            <a:r>
              <a:rPr lang="en-US" dirty="0" smtClean="0"/>
              <a:t>Handlebars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1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 and underscore fundamentals</a:t>
            </a:r>
            <a:endParaRPr lang="en-US" dirty="0"/>
          </a:p>
        </p:txBody>
      </p:sp>
      <p:pic>
        <p:nvPicPr>
          <p:cNvPr id="4" name="Picture 3" descr="backbone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1295400"/>
            <a:ext cx="2870200" cy="2870200"/>
          </a:xfrm>
          <a:prstGeom prst="rect">
            <a:avLst/>
          </a:prstGeom>
        </p:spPr>
      </p:pic>
      <p:pic>
        <p:nvPicPr>
          <p:cNvPr id="5" name="Picture 4" descr="undersco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25901"/>
            <a:ext cx="8980679" cy="3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6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Backbone and underscore 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Backbone: An MV* framework for JS</a:t>
            </a:r>
          </a:p>
          <a:p>
            <a:r>
              <a:rPr lang="en-US" dirty="0" smtClean="0"/>
              <a:t>Underscore: Helper extensions for JS.  A hard dependency for Backbone.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467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Backbone and underscore 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Backbone Models</a:t>
            </a:r>
          </a:p>
          <a:p>
            <a:r>
              <a:rPr lang="en-US" dirty="0" smtClean="0"/>
              <a:t>Backbone Views</a:t>
            </a:r>
          </a:p>
          <a:p>
            <a:r>
              <a:rPr lang="en-US" dirty="0" smtClean="0"/>
              <a:t>Backbone Routers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23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Backbone and underscore 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Underscore</a:t>
            </a:r>
          </a:p>
          <a:p>
            <a:r>
              <a:rPr lang="en-US" dirty="0" smtClean="0"/>
              <a:t>A library of helpful </a:t>
            </a:r>
            <a:r>
              <a:rPr lang="en-US" dirty="0" err="1" smtClean="0"/>
              <a:t>javascript</a:t>
            </a:r>
            <a:r>
              <a:rPr lang="en-US" dirty="0" smtClean="0"/>
              <a:t> extensions</a:t>
            </a:r>
          </a:p>
          <a:p>
            <a:r>
              <a:rPr lang="en-US" dirty="0" smtClean="0"/>
              <a:t>Primarily for working with arrays and dictionaries of data</a:t>
            </a:r>
          </a:p>
          <a:p>
            <a:r>
              <a:rPr lang="en-US" dirty="0" smtClean="0"/>
              <a:t>Think LINQ for JS.  Allows you to filter, combine and add data in a similar manner</a:t>
            </a:r>
          </a:p>
        </p:txBody>
      </p:sp>
    </p:spTree>
    <p:extLst>
      <p:ext uri="{BB962C8B-B14F-4D97-AF65-F5344CB8AC3E}">
        <p14:creationId xmlns:p14="http://schemas.microsoft.com/office/powerpoint/2010/main" val="211470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from C# mv* to JavaScript</a:t>
            </a:r>
            <a:endParaRPr lang="en-US" dirty="0"/>
          </a:p>
        </p:txBody>
      </p:sp>
      <p:pic>
        <p:nvPicPr>
          <p:cNvPr id="4" name="Picture 3" descr="RoxymusicManifes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43551"/>
            <a:ext cx="3922972" cy="3218849"/>
          </a:xfrm>
          <a:prstGeom prst="rect">
            <a:avLst/>
          </a:prstGeom>
        </p:spPr>
      </p:pic>
      <p:pic>
        <p:nvPicPr>
          <p:cNvPr id="5" name="Picture 4" descr="60128.origin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685800"/>
            <a:ext cx="3962400" cy="3242361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>
            <a:off x="4191000" y="2209800"/>
            <a:ext cx="762000" cy="3048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7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C# MV* =&gt;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Javascript</a:t>
            </a:r>
            <a:r>
              <a:rPr lang="en-US" dirty="0" smtClean="0"/>
              <a:t> == MV</a:t>
            </a:r>
            <a:r>
              <a:rPr lang="en-US" dirty="0"/>
              <a:t>*</a:t>
            </a:r>
            <a:endParaRPr lang="en-US" dirty="0" smtClean="0"/>
          </a:p>
          <a:p>
            <a:pPr lvl="1"/>
            <a:r>
              <a:rPr lang="en-US" dirty="0" err="1" smtClean="0"/>
              <a:t>BackboneJS</a:t>
            </a:r>
            <a:endParaRPr lang="en-US" dirty="0" smtClean="0"/>
          </a:p>
          <a:p>
            <a:pPr lvl="1"/>
            <a:r>
              <a:rPr lang="en-US" dirty="0" err="1" smtClean="0"/>
              <a:t>AngularJS</a:t>
            </a:r>
            <a:endParaRPr lang="en-US" dirty="0" smtClean="0"/>
          </a:p>
          <a:p>
            <a:pPr lvl="1"/>
            <a:r>
              <a:rPr lang="en-US" dirty="0" err="1" smtClean="0"/>
              <a:t>KnockoutJS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Addy</a:t>
            </a:r>
            <a:r>
              <a:rPr lang="en-US" dirty="0" smtClean="0"/>
              <a:t> </a:t>
            </a:r>
            <a:r>
              <a:rPr lang="en-US" dirty="0" err="1" smtClean="0"/>
              <a:t>Osmani</a:t>
            </a:r>
            <a:r>
              <a:rPr lang="en-US" dirty="0" smtClean="0"/>
              <a:t> is your friend.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addyosmani.com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/blog/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4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RequireJS</a:t>
            </a:r>
            <a:endParaRPr lang="en-US" dirty="0"/>
          </a:p>
        </p:txBody>
      </p:sp>
      <p:pic>
        <p:nvPicPr>
          <p:cNvPr id="5" name="Picture 4" descr="39008adb776c66af13e40d41da1902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0668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7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asynchronous </a:t>
            </a:r>
            <a:r>
              <a:rPr lang="en-US" dirty="0" err="1" smtClean="0"/>
              <a:t>javascript</a:t>
            </a:r>
            <a:r>
              <a:rPr lang="en-US" dirty="0" smtClean="0"/>
              <a:t> module loader</a:t>
            </a:r>
          </a:p>
          <a:p>
            <a:r>
              <a:rPr lang="en-US" dirty="0" smtClean="0"/>
              <a:t>Supports the ability to dynamically load and unload chunks of </a:t>
            </a:r>
            <a:r>
              <a:rPr lang="en-US" dirty="0" err="1" smtClean="0"/>
              <a:t>javascript</a:t>
            </a:r>
            <a:endParaRPr lang="en-US" dirty="0"/>
          </a:p>
          <a:p>
            <a:r>
              <a:rPr lang="en-US" dirty="0" smtClean="0"/>
              <a:t>Which, in turn, supports class-like encapsulation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8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</a:t>
            </a:r>
            <a:r>
              <a:rPr lang="en-US" dirty="0"/>
              <a:t>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dirty="0" smtClean="0"/>
              <a:t>Overview</a:t>
            </a:r>
            <a:endParaRPr lang="en-US" dirty="0" smtClean="0"/>
          </a:p>
          <a:p>
            <a:r>
              <a:rPr lang="en-US" dirty="0" smtClean="0"/>
              <a:t>Architecture</a:t>
            </a:r>
            <a:endParaRPr lang="en-US" dirty="0" smtClean="0"/>
          </a:p>
          <a:p>
            <a:r>
              <a:rPr lang="en-US" dirty="0" err="1" smtClean="0"/>
              <a:t>WebStorm</a:t>
            </a:r>
            <a:r>
              <a:rPr lang="en-US" dirty="0" smtClean="0"/>
              <a:t>, </a:t>
            </a:r>
            <a:r>
              <a:rPr lang="en-US" dirty="0" err="1" smtClean="0"/>
              <a:t>Xcode</a:t>
            </a:r>
            <a:r>
              <a:rPr lang="en-US" dirty="0" smtClean="0"/>
              <a:t> and </a:t>
            </a:r>
            <a:r>
              <a:rPr lang="en-US" dirty="0" err="1" smtClean="0"/>
              <a:t>AppCode</a:t>
            </a:r>
            <a:endParaRPr lang="en-US" dirty="0" smtClean="0"/>
          </a:p>
          <a:p>
            <a:r>
              <a:rPr lang="en-US" dirty="0" smtClean="0"/>
              <a:t>C# =&gt; Objective-C</a:t>
            </a:r>
          </a:p>
          <a:p>
            <a:r>
              <a:rPr lang="en-US" dirty="0" smtClean="0"/>
              <a:t>Cross-Platform Hybrid Hello World</a:t>
            </a:r>
          </a:p>
          <a:p>
            <a:r>
              <a:rPr lang="en-US" dirty="0" smtClean="0"/>
              <a:t>Getting </a:t>
            </a:r>
            <a:r>
              <a:rPr lang="en-US" dirty="0" smtClean="0"/>
              <a:t>from C# MV* to Objective-</a:t>
            </a:r>
            <a:r>
              <a:rPr lang="en-US" dirty="0" smtClean="0"/>
              <a:t>C</a:t>
            </a:r>
          </a:p>
          <a:p>
            <a:r>
              <a:rPr lang="en-US"/>
              <a:t>Version </a:t>
            </a:r>
            <a:r>
              <a:rPr lang="en-US" smtClean="0"/>
              <a:t>Control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6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Very, very, very deep.  Can do many things.</a:t>
            </a:r>
          </a:p>
          <a:p>
            <a:r>
              <a:rPr lang="en-US" dirty="0" smtClean="0"/>
              <a:t>Let’s look at how it works.</a:t>
            </a:r>
          </a:p>
        </p:txBody>
      </p:sp>
    </p:spTree>
    <p:extLst>
      <p:ext uri="{BB962C8B-B14F-4D97-AF65-F5344CB8AC3E}">
        <p14:creationId xmlns:p14="http://schemas.microsoft.com/office/powerpoint/2010/main" val="85423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 and Safari web inspectors</a:t>
            </a:r>
            <a:endParaRPr lang="en-US" dirty="0"/>
          </a:p>
        </p:txBody>
      </p:sp>
      <p:pic>
        <p:nvPicPr>
          <p:cNvPr id="6" name="Picture 5" descr="her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5498284" cy="3632200"/>
          </a:xfrm>
          <a:prstGeom prst="rect">
            <a:avLst/>
          </a:prstGeom>
        </p:spPr>
      </p:pic>
      <p:pic>
        <p:nvPicPr>
          <p:cNvPr id="5" name="Picture 4" descr="webinspect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57" y="228600"/>
            <a:ext cx="484261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Chrome and Safari web inspectors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go-to tools for debugging and ad-hoc style work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object inspection, Console instrumentation on inspection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profiling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Powerful Live CSS manipulation</a:t>
            </a:r>
          </a:p>
        </p:txBody>
      </p:sp>
    </p:spTree>
    <p:extLst>
      <p:ext uri="{BB962C8B-B14F-4D97-AF65-F5344CB8AC3E}">
        <p14:creationId xmlns:p14="http://schemas.microsoft.com/office/powerpoint/2010/main" val="204984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 in the simulator</a:t>
            </a:r>
            <a:endParaRPr lang="en-US" dirty="0"/>
          </a:p>
        </p:txBody>
      </p:sp>
      <p:pic>
        <p:nvPicPr>
          <p:cNvPr id="5" name="Picture 4" descr="Screen Shot 2013-09-20 at 7.30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"/>
            <a:ext cx="785731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6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JS in the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Dive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from C# To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{ } == ({ })()</a:t>
            </a:r>
            <a:endParaRPr lang="en-US" sz="8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2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Picture 3" descr="jsgar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9" y="0"/>
            <a:ext cx="8668512" cy="434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5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max Heavy-Duty Glassw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24" y="76200"/>
            <a:ext cx="4379976" cy="5513832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the big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5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The big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this lab, you will create the landing view in the </a:t>
            </a:r>
            <a:r>
              <a:rPr lang="en-US" dirty="0" err="1" smtClean="0"/>
              <a:t>Scavhn</a:t>
            </a:r>
            <a:r>
              <a:rPr lang="en-US" dirty="0" smtClean="0"/>
              <a:t> hybrid app using Backbone.js, Underscore.js, EJS templates, and </a:t>
            </a:r>
            <a:r>
              <a:rPr lang="en-US" dirty="0" err="1" smtClean="0"/>
              <a:t>RequireJS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Good thing you have 4 hours for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8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big lab will be focusing on: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1866900" y="5943600"/>
            <a:ext cx="5410200" cy="762000"/>
          </a:xfrm>
          <a:prstGeom prst="cloud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Avenir Heavy"/>
              <a:cs typeface="Avenir Heav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2057400"/>
            <a:ext cx="1752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HTML5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5100" y="2057400"/>
            <a:ext cx="373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SASS / COMPASS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24600" y="20574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LIVE EDIT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700" y="3581400"/>
            <a:ext cx="19431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JQUERY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8400" y="3360003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BACKBONE / UNDERSCORE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" y="30480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REQUIREJS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7400" y="2819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JASMINE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119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SINONJS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9800" y="35007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KARMA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5000" y="38055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Heavy"/>
                <a:cs typeface="Avenir Heavy"/>
              </a:rPr>
              <a:t>PHANTOMJS</a:t>
            </a:r>
            <a:endParaRPr lang="en-US" sz="24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00300" y="5206424"/>
            <a:ext cx="2476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CORE DATA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600" y="48768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AFNETWORKING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0000" y="49530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XCTEST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1200" y="47345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OBJ-C MOCKS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34000" y="52679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TYPHOON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4800" y="458218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Avenir Heavy"/>
                <a:cs typeface="Avenir Heavy"/>
              </a:rPr>
              <a:t>UIWEBVIEW</a:t>
            </a:r>
            <a:endParaRPr lang="en-US" sz="28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38" name="Snip Diagonal Corner Rectangle 37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Snip Single Corner Rectangle 39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6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dance card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err="1" smtClean="0"/>
              <a:t>iOS</a:t>
            </a:r>
            <a:r>
              <a:rPr lang="en-US" sz="2200" dirty="0"/>
              <a:t> </a:t>
            </a:r>
            <a:r>
              <a:rPr lang="en-US" sz="2200" dirty="0" smtClean="0"/>
              <a:t>Developer Certs / Provisioning</a:t>
            </a:r>
          </a:p>
          <a:p>
            <a:r>
              <a:rPr lang="en-US" sz="2200" dirty="0" err="1" smtClean="0"/>
              <a:t>Javascript</a:t>
            </a:r>
            <a:r>
              <a:rPr lang="en-US" sz="2200" dirty="0" smtClean="0"/>
              <a:t> 101 and Prototypes</a:t>
            </a:r>
          </a:p>
          <a:p>
            <a:r>
              <a:rPr lang="en-US" sz="2200" dirty="0" err="1" smtClean="0"/>
              <a:t>jQuery</a:t>
            </a:r>
            <a:r>
              <a:rPr lang="en-US" sz="2200" dirty="0" smtClean="0"/>
              <a:t> and some Alternatives</a:t>
            </a:r>
          </a:p>
          <a:p>
            <a:r>
              <a:rPr lang="en-US" sz="2200" dirty="0" smtClean="0"/>
              <a:t>Templates – EJS, Handlebars, Mustache</a:t>
            </a:r>
          </a:p>
          <a:p>
            <a:r>
              <a:rPr lang="en-US" sz="2200" dirty="0" smtClean="0"/>
              <a:t>Backbone and Underscore Fundamentals</a:t>
            </a:r>
          </a:p>
          <a:p>
            <a:r>
              <a:rPr lang="en-US" sz="2200" dirty="0" smtClean="0"/>
              <a:t>C# MV* to Backbone MV*</a:t>
            </a:r>
          </a:p>
          <a:p>
            <a:r>
              <a:rPr lang="en-US" sz="2200" dirty="0" err="1" smtClean="0"/>
              <a:t>RequireJS</a:t>
            </a:r>
            <a:endParaRPr lang="en-US" sz="2200" dirty="0" smtClean="0"/>
          </a:p>
          <a:p>
            <a:r>
              <a:rPr lang="en-US" sz="2200" dirty="0" smtClean="0"/>
              <a:t>Debugging/Styling with Safari &amp; Chrome Web Inspectors</a:t>
            </a:r>
          </a:p>
          <a:p>
            <a:r>
              <a:rPr lang="en-US" sz="2200" dirty="0" smtClean="0"/>
              <a:t>Debugging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in the Simulator or on the Device</a:t>
            </a:r>
          </a:p>
          <a:p>
            <a:r>
              <a:rPr lang="en-US" sz="2200" dirty="0" smtClean="0"/>
              <a:t>LAB: Build </a:t>
            </a:r>
            <a:r>
              <a:rPr lang="en-US" sz="2200" dirty="0" err="1" smtClean="0"/>
              <a:t>Scavhn’s</a:t>
            </a:r>
            <a:r>
              <a:rPr lang="en-US" sz="2200" dirty="0" smtClean="0"/>
              <a:t> Home Screen View (up to the metal.  Styling tomorrow)</a:t>
            </a:r>
          </a:p>
        </p:txBody>
      </p:sp>
    </p:spTree>
    <p:extLst>
      <p:ext uri="{BB962C8B-B14F-4D97-AF65-F5344CB8AC3E}">
        <p14:creationId xmlns:p14="http://schemas.microsoft.com/office/powerpoint/2010/main" val="410692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we’ll be using</a:t>
            </a:r>
            <a:endParaRPr lang="en-US" dirty="0"/>
          </a:p>
        </p:txBody>
      </p:sp>
      <p:sp>
        <p:nvSpPr>
          <p:cNvPr id="4" name="Snip Diagonal Corner Rectangle 3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457200" y="2895600"/>
            <a:ext cx="8229600" cy="1371600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nip Single Corner Rectangle 11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500" y="13716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HTML / CSS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9400" y="2819400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JAVASCRIPT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57500" y="4343400"/>
            <a:ext cx="4076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D7E4BD"/>
                </a:solidFill>
                <a:latin typeface="Avenir Heavy"/>
                <a:cs typeface="Avenir Heavy"/>
              </a:rPr>
              <a:t>iOS</a:t>
            </a:r>
            <a:r>
              <a:rPr lang="en-US" sz="3200" dirty="0" smtClean="0">
                <a:solidFill>
                  <a:srgbClr val="D7E4BD"/>
                </a:solidFill>
                <a:latin typeface="Avenir Heavy"/>
                <a:cs typeface="Avenir Heavy"/>
              </a:rPr>
              <a:t> - OBJECTIVE-C </a:t>
            </a:r>
            <a:endParaRPr lang="en-US" sz="3200" dirty="0">
              <a:solidFill>
                <a:srgbClr val="D7E4BD"/>
              </a:solidFill>
              <a:latin typeface="Avenir Heavy"/>
              <a:cs typeface="Avenir Heavy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5800" y="5029200"/>
            <a:ext cx="4381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JetBrains</a:t>
            </a:r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AppCode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24000" y="5029200"/>
            <a:ext cx="2209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venir Heavy"/>
                <a:cs typeface="Avenir Heavy"/>
              </a:rPr>
              <a:t>Xcode</a:t>
            </a:r>
            <a:r>
              <a:rPr lang="en-US" sz="3200" dirty="0" smtClean="0">
                <a:solidFill>
                  <a:schemeClr val="bg1"/>
                </a:solidFill>
                <a:latin typeface="Avenir Heavy"/>
                <a:cs typeface="Avenir Heavy"/>
              </a:rPr>
              <a:t> 5</a:t>
            </a:r>
            <a:endParaRPr lang="en-US" sz="3200" dirty="0">
              <a:solidFill>
                <a:schemeClr val="bg1"/>
              </a:solidFill>
              <a:latin typeface="Avenir Heavy"/>
              <a:cs typeface="Avenir Heavy"/>
            </a:endParaRPr>
          </a:p>
        </p:txBody>
      </p:sp>
      <p:pic>
        <p:nvPicPr>
          <p:cNvPr id="47" name="Picture 46" descr="xcodelogowtransparen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800600"/>
            <a:ext cx="841248" cy="841248"/>
          </a:xfrm>
          <a:prstGeom prst="rect">
            <a:avLst/>
          </a:prstGeom>
          <a:effectLst/>
        </p:spPr>
      </p:pic>
      <p:pic>
        <p:nvPicPr>
          <p:cNvPr id="48" name="Picture 47" descr="appcode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76800"/>
            <a:ext cx="841248" cy="841248"/>
          </a:xfrm>
          <a:prstGeom prst="rect">
            <a:avLst/>
          </a:prstGeom>
          <a:effectLst>
            <a:glow rad="101600">
              <a:schemeClr val="bg1">
                <a:alpha val="75000"/>
              </a:schemeClr>
            </a:glow>
          </a:effectLst>
        </p:spPr>
      </p:pic>
      <p:grpSp>
        <p:nvGrpSpPr>
          <p:cNvPr id="33" name="Group 32"/>
          <p:cNvGrpSpPr/>
          <p:nvPr/>
        </p:nvGrpSpPr>
        <p:grpSpPr>
          <a:xfrm>
            <a:off x="628650" y="1447800"/>
            <a:ext cx="8058150" cy="1219200"/>
            <a:chOff x="628650" y="2971800"/>
            <a:chExt cx="8058150" cy="1219200"/>
          </a:xfrm>
        </p:grpSpPr>
        <p:sp>
          <p:nvSpPr>
            <p:cNvPr id="34" name="TextBox 33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35" name="Picture 34" descr="webstor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36" name="Group 35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50" name="Picture 49" descr="safari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9" name="Picture 4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  <p:sp>
        <p:nvSpPr>
          <p:cNvPr id="17" name="Snip Diagonal Corner Rectangle 16"/>
          <p:cNvSpPr/>
          <p:nvPr/>
        </p:nvSpPr>
        <p:spPr>
          <a:xfrm>
            <a:off x="457200" y="1371600"/>
            <a:ext cx="8229600" cy="1371600"/>
          </a:xfrm>
          <a:prstGeom prst="snip2Diag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Snip Single Corner Rectangle 18"/>
          <p:cNvSpPr/>
          <p:nvPr/>
        </p:nvSpPr>
        <p:spPr>
          <a:xfrm>
            <a:off x="457200" y="4419600"/>
            <a:ext cx="8229600" cy="1371600"/>
          </a:xfrm>
          <a:prstGeom prst="snip1Rect">
            <a:avLst/>
          </a:prstGeom>
          <a:gradFill>
            <a:gsLst>
              <a:gs pos="0">
                <a:schemeClr val="bg1">
                  <a:lumMod val="50000"/>
                  <a:alpha val="80000"/>
                </a:schemeClr>
              </a:gs>
              <a:gs pos="80000">
                <a:schemeClr val="bg1">
                  <a:lumMod val="65000"/>
                  <a:alpha val="8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28650" y="2971800"/>
            <a:ext cx="8058150" cy="1219200"/>
            <a:chOff x="628650" y="2971800"/>
            <a:chExt cx="8058150" cy="1219200"/>
          </a:xfrm>
        </p:grpSpPr>
        <p:sp>
          <p:nvSpPr>
            <p:cNvPr id="21" name="TextBox 20"/>
            <p:cNvSpPr txBox="1"/>
            <p:nvPr/>
          </p:nvSpPr>
          <p:spPr>
            <a:xfrm>
              <a:off x="1485900" y="3429000"/>
              <a:ext cx="4381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JetBrains</a:t>
              </a:r>
              <a:r>
                <a:rPr lang="en-US" sz="3200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venir Heavy"/>
                  <a:cs typeface="Avenir Heavy"/>
                </a:rPr>
                <a:t>WebStorm</a:t>
              </a:r>
              <a:endParaRPr lang="en-US" sz="3200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22" name="Picture 21" descr="webstor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193387"/>
              <a:ext cx="838200" cy="717637"/>
            </a:xfrm>
            <a:prstGeom prst="rect">
              <a:avLst/>
            </a:prstGeom>
            <a:effectLst>
              <a:glow rad="114300">
                <a:schemeClr val="bg1">
                  <a:alpha val="75000"/>
                </a:schemeClr>
              </a:glow>
            </a:effectLst>
          </p:spPr>
        </p:pic>
        <p:grpSp>
          <p:nvGrpSpPr>
            <p:cNvPr id="23" name="Group 22"/>
            <p:cNvGrpSpPr/>
            <p:nvPr/>
          </p:nvGrpSpPr>
          <p:grpSpPr>
            <a:xfrm>
              <a:off x="5867400" y="2971800"/>
              <a:ext cx="2819400" cy="1219200"/>
              <a:chOff x="5867400" y="1447800"/>
              <a:chExt cx="2819400" cy="121920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867400" y="1447800"/>
                <a:ext cx="1943100" cy="685800"/>
                <a:chOff x="5867400" y="1371600"/>
                <a:chExt cx="1943100" cy="685800"/>
              </a:xfrm>
            </p:grpSpPr>
            <p:pic>
              <p:nvPicPr>
                <p:cNvPr id="31" name="Picture 30" descr="safari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67400" y="1371600"/>
                  <a:ext cx="685800" cy="685800"/>
                </a:xfrm>
                <a:prstGeom prst="rect">
                  <a:avLst/>
                </a:prstGeom>
              </p:spPr>
            </p:pic>
            <p:sp>
              <p:nvSpPr>
                <p:cNvPr id="32" name="TextBox 31"/>
                <p:cNvSpPr txBox="1"/>
                <p:nvPr/>
              </p:nvSpPr>
              <p:spPr>
                <a:xfrm>
                  <a:off x="6400800" y="1396424"/>
                  <a:ext cx="14097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Safari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6400800" y="2053201"/>
                <a:ext cx="2286000" cy="613799"/>
                <a:chOff x="6400800" y="2057400"/>
                <a:chExt cx="2286000" cy="613799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400800" y="2057400"/>
                  <a:ext cx="609600" cy="613799"/>
                  <a:chOff x="9925394" y="2057400"/>
                  <a:chExt cx="1553539" cy="1562100"/>
                </a:xfrm>
              </p:grpSpPr>
              <p:sp>
                <p:nvSpPr>
                  <p:cNvPr id="28" name="Oval 27"/>
                  <p:cNvSpPr/>
                  <p:nvPr/>
                </p:nvSpPr>
                <p:spPr>
                  <a:xfrm>
                    <a:off x="10210800" y="2362200"/>
                    <a:ext cx="996696" cy="990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9" name="Picture 28" descr="Chrome.jpeg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3000" b="97000" l="25667" r="74000">
                                <a14:foregroundMark x1="50167" y1="52333" x2="50167" y2="52333"/>
                                <a14:foregroundMark x1="52500" y1="38333" x2="52500" y2="38333"/>
                                <a14:foregroundMark x1="52500" y1="38333" x2="52500" y2="38333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11" r="25263"/>
                  <a:stretch/>
                </p:blipFill>
                <p:spPr>
                  <a:xfrm>
                    <a:off x="9925394" y="2057400"/>
                    <a:ext cx="1553539" cy="15621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6972300" y="2057400"/>
                  <a:ext cx="1714500" cy="58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>
                      <a:solidFill>
                        <a:schemeClr val="bg1"/>
                      </a:solidFill>
                      <a:latin typeface="Avenir Heavy"/>
                      <a:cs typeface="Avenir Heavy"/>
                    </a:rPr>
                    <a:t>Chrome</a:t>
                  </a:r>
                  <a:endParaRPr lang="en-US" sz="3200" dirty="0">
                    <a:solidFill>
                      <a:schemeClr val="bg1"/>
                    </a:solidFill>
                    <a:latin typeface="Avenir Heavy"/>
                    <a:cs typeface="Avenir Heavy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4229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That’s enough for today.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start again tomorrow at 8:30.</a:t>
            </a:r>
          </a:p>
        </p:txBody>
      </p:sp>
    </p:spTree>
    <p:extLst>
      <p:ext uri="{BB962C8B-B14F-4D97-AF65-F5344CB8AC3E}">
        <p14:creationId xmlns:p14="http://schemas.microsoft.com/office/powerpoint/2010/main" val="308657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 management</a:t>
            </a:r>
            <a:endParaRPr lang="en-US" dirty="0"/>
          </a:p>
        </p:txBody>
      </p:sp>
      <p:pic>
        <p:nvPicPr>
          <p:cNvPr id="4" name="Picture 3" descr="provisioning_prof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381000"/>
            <a:ext cx="47625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1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Mobile device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this lab, you will set up a Developer Cert and Provisioning Profile so you can deploy the Hello World app</a:t>
            </a:r>
            <a:r>
              <a:rPr lang="en-US" dirty="0"/>
              <a:t> </a:t>
            </a:r>
            <a:r>
              <a:rPr lang="en-US" dirty="0" smtClean="0"/>
              <a:t>that you created in the previous lab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8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4800"/>
            <a:ext cx="6705600" cy="4123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495800"/>
            <a:ext cx="1752600" cy="5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3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Still a scripting language</a:t>
            </a:r>
          </a:p>
          <a:p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You can do this:</a:t>
            </a:r>
          </a:p>
          <a:p>
            <a:pPr marL="0" indent="0" algn="ctr">
              <a:buNone/>
            </a:pPr>
            <a:r>
              <a:rPr lang="en-US" sz="2400" dirty="0" err="1">
                <a:latin typeface="Courier New"/>
                <a:cs typeface="Courier New"/>
              </a:rPr>
              <a:t>v</a:t>
            </a:r>
            <a:r>
              <a:rPr lang="en-US" sz="2400" dirty="0" err="1" smtClean="0">
                <a:latin typeface="Courier New"/>
                <a:cs typeface="Courier New"/>
              </a:rPr>
              <a:t>ar</a:t>
            </a:r>
            <a:r>
              <a:rPr lang="en-US" sz="2400" dirty="0" smtClean="0">
                <a:latin typeface="Courier New"/>
                <a:cs typeface="Courier New"/>
              </a:rPr>
              <a:t> hello = “world”</a:t>
            </a:r>
          </a:p>
          <a:p>
            <a:pPr marL="0" indent="0" algn="ctr">
              <a:buNone/>
            </a:pPr>
            <a:r>
              <a:rPr lang="en-US" sz="2400" dirty="0" smtClean="0"/>
              <a:t>then this:</a:t>
            </a:r>
          </a:p>
          <a:p>
            <a:pPr marL="0" indent="0" algn="ctr">
              <a:buNone/>
            </a:pPr>
            <a:r>
              <a:rPr lang="en-US" sz="2400" dirty="0">
                <a:latin typeface="Courier New"/>
                <a:cs typeface="Courier New"/>
              </a:rPr>
              <a:t>h</a:t>
            </a:r>
            <a:r>
              <a:rPr lang="en-US" sz="2400" dirty="0" smtClean="0">
                <a:latin typeface="Courier New"/>
                <a:cs typeface="Courier New"/>
              </a:rPr>
              <a:t>ello = 1;</a:t>
            </a:r>
          </a:p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r>
              <a:rPr lang="en-US" dirty="0"/>
              <a:t>Has NOTHING to do with </a:t>
            </a:r>
            <a:r>
              <a:rPr lang="en-US" dirty="0" smtClean="0"/>
              <a:t>Java </a:t>
            </a:r>
          </a:p>
          <a:p>
            <a:r>
              <a:rPr lang="en-US" dirty="0" smtClean="0"/>
              <a:t>Written in ‘95 by Brendan </a:t>
            </a:r>
            <a:r>
              <a:rPr lang="en-US" dirty="0" err="1" smtClean="0"/>
              <a:t>Eich</a:t>
            </a:r>
            <a:r>
              <a:rPr lang="en-US" dirty="0" smtClean="0"/>
              <a:t> @ Netscape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8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Prototype-based programming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i="1" dirty="0">
                <a:latin typeface="Avenir Heavy"/>
                <a:cs typeface="Avenir Heavy"/>
              </a:rPr>
              <a:t>A style of object-oriented programming in which </a:t>
            </a:r>
            <a:r>
              <a:rPr lang="en-US" sz="2800" i="1" dirty="0" smtClean="0">
                <a:latin typeface="Avenir Heavy"/>
                <a:cs typeface="Avenir Heavy"/>
              </a:rPr>
              <a:t>behavior </a:t>
            </a:r>
            <a:r>
              <a:rPr lang="en-US" sz="2800" i="1" dirty="0">
                <a:latin typeface="Avenir Heavy"/>
                <a:cs typeface="Avenir Heavy"/>
              </a:rPr>
              <a:t>reuse (known as inheritance) is performed via a process of cloning existing objects that serve as </a:t>
            </a:r>
            <a:r>
              <a:rPr lang="en-US" sz="2800" i="1" dirty="0">
                <a:solidFill>
                  <a:schemeClr val="accent1"/>
                </a:solidFill>
                <a:latin typeface="Avenir Heavy"/>
                <a:cs typeface="Avenir Heavy"/>
              </a:rPr>
              <a:t>prototypes</a:t>
            </a:r>
            <a:r>
              <a:rPr lang="en-US" sz="2800" i="1" dirty="0">
                <a:latin typeface="Avenir Heavy"/>
                <a:cs typeface="Avenir Heavy"/>
              </a:rPr>
              <a:t>.</a:t>
            </a:r>
          </a:p>
          <a:p>
            <a:pPr marL="0" indent="0">
              <a:buNone/>
            </a:pPr>
            <a:endParaRPr lang="en-US" sz="2800" dirty="0"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219728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013-Sep-Company-Meeting" id="{17D85683-ACE4-4567-BF06-34C8274ACA25}" vid="{793288C0-FF2A-4775-A3FF-1999173A23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SoftSource Powerpoint Template</Template>
  <TotalTime>1803</TotalTime>
  <Words>1627</Words>
  <Application>Microsoft Macintosh PowerPoint</Application>
  <PresentationFormat>On-screen Show (4:3)</PresentationFormat>
  <Paragraphs>331</Paragraphs>
  <Slides>41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Responsive enterprise mobile development</vt:lpstr>
      <vt:lpstr>recap</vt:lpstr>
      <vt:lpstr>REcap</vt:lpstr>
      <vt:lpstr>On the dance card for today</vt:lpstr>
      <vt:lpstr>Mobile device management</vt:lpstr>
      <vt:lpstr>Lab: Mobile device management</vt:lpstr>
      <vt:lpstr>JavaScript 101</vt:lpstr>
      <vt:lpstr>JavaScript 101</vt:lpstr>
      <vt:lpstr>JavaScript 101</vt:lpstr>
      <vt:lpstr>JavaScript 101</vt:lpstr>
      <vt:lpstr>jQuery</vt:lpstr>
      <vt:lpstr>jQuery</vt:lpstr>
      <vt:lpstr>jQuery</vt:lpstr>
      <vt:lpstr>Jquery resources and examples</vt:lpstr>
      <vt:lpstr>Jquery resources and examples</vt:lpstr>
      <vt:lpstr>Jquery with css3 selectors</vt:lpstr>
      <vt:lpstr>Jquery with css3 selectors</vt:lpstr>
      <vt:lpstr>Jquery Alternatives</vt:lpstr>
      <vt:lpstr>Jquery Alternatives</vt:lpstr>
      <vt:lpstr>EJS templates</vt:lpstr>
      <vt:lpstr>Ejs templates</vt:lpstr>
      <vt:lpstr>backbone and underscore fundamentals</vt:lpstr>
      <vt:lpstr>Backbone and underscore fundamentals</vt:lpstr>
      <vt:lpstr>Backbone and underscore fundamentals</vt:lpstr>
      <vt:lpstr>Backbone and underscore fundamentals</vt:lpstr>
      <vt:lpstr>Getting from C# mv* to JavaScript</vt:lpstr>
      <vt:lpstr>C# MV* =&gt; JavaScript</vt:lpstr>
      <vt:lpstr>RequireJS</vt:lpstr>
      <vt:lpstr>RequireJS</vt:lpstr>
      <vt:lpstr>RequireJS</vt:lpstr>
      <vt:lpstr>Chrome and Safari web inspectors</vt:lpstr>
      <vt:lpstr>Chrome and Safari web inspectors</vt:lpstr>
      <vt:lpstr>Debugging JavaScript in the simulator</vt:lpstr>
      <vt:lpstr>Debugging JS in the Simulator</vt:lpstr>
      <vt:lpstr>Getting from C# To Javascript</vt:lpstr>
      <vt:lpstr>Javascript examples</vt:lpstr>
      <vt:lpstr>Lab: the big lab</vt:lpstr>
      <vt:lpstr>Lab: The big lab</vt:lpstr>
      <vt:lpstr>the big lab will be focusing on:</vt:lpstr>
      <vt:lpstr>Tools we’ll be using</vt:lpstr>
      <vt:lpstr>That’s enough for today.  </vt:lpstr>
    </vt:vector>
  </TitlesOfParts>
  <Company>SoftSource Consulting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Freeman</dc:creator>
  <cp:lastModifiedBy>Dee Madden</cp:lastModifiedBy>
  <cp:revision>77</cp:revision>
  <dcterms:created xsi:type="dcterms:W3CDTF">2013-09-16T21:42:53Z</dcterms:created>
  <dcterms:modified xsi:type="dcterms:W3CDTF">2014-01-02T20:18:06Z</dcterms:modified>
</cp:coreProperties>
</file>